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75"/>
  </p:notesMasterIdLst>
  <p:handoutMasterIdLst>
    <p:handoutMasterId r:id="rId76"/>
  </p:handoutMasterIdLst>
  <p:sldIdLst>
    <p:sldId id="500" r:id="rId3"/>
    <p:sldId id="736" r:id="rId4"/>
    <p:sldId id="845" r:id="rId5"/>
    <p:sldId id="840" r:id="rId6"/>
    <p:sldId id="841" r:id="rId7"/>
    <p:sldId id="802" r:id="rId8"/>
    <p:sldId id="851" r:id="rId9"/>
    <p:sldId id="803" r:id="rId10"/>
    <p:sldId id="804" r:id="rId11"/>
    <p:sldId id="805" r:id="rId12"/>
    <p:sldId id="809" r:id="rId13"/>
    <p:sldId id="810" r:id="rId14"/>
    <p:sldId id="843" r:id="rId15"/>
    <p:sldId id="812" r:id="rId16"/>
    <p:sldId id="813" r:id="rId17"/>
    <p:sldId id="814" r:id="rId18"/>
    <p:sldId id="815" r:id="rId19"/>
    <p:sldId id="816" r:id="rId20"/>
    <p:sldId id="817" r:id="rId21"/>
    <p:sldId id="819" r:id="rId22"/>
    <p:sldId id="820" r:id="rId23"/>
    <p:sldId id="821" r:id="rId24"/>
    <p:sldId id="822" r:id="rId25"/>
    <p:sldId id="844" r:id="rId26"/>
    <p:sldId id="826" r:id="rId27"/>
    <p:sldId id="827" r:id="rId28"/>
    <p:sldId id="828" r:id="rId29"/>
    <p:sldId id="850" r:id="rId30"/>
    <p:sldId id="829" r:id="rId31"/>
    <p:sldId id="830" r:id="rId32"/>
    <p:sldId id="831" r:id="rId33"/>
    <p:sldId id="833" r:id="rId34"/>
    <p:sldId id="834" r:id="rId35"/>
    <p:sldId id="835" r:id="rId36"/>
    <p:sldId id="836" r:id="rId37"/>
    <p:sldId id="839" r:id="rId38"/>
    <p:sldId id="776" r:id="rId39"/>
    <p:sldId id="777" r:id="rId40"/>
    <p:sldId id="778" r:id="rId41"/>
    <p:sldId id="711" r:id="rId42"/>
    <p:sldId id="779" r:id="rId43"/>
    <p:sldId id="846" r:id="rId44"/>
    <p:sldId id="780" r:id="rId45"/>
    <p:sldId id="781" r:id="rId46"/>
    <p:sldId id="742" r:id="rId47"/>
    <p:sldId id="852" r:id="rId48"/>
    <p:sldId id="782" r:id="rId49"/>
    <p:sldId id="847" r:id="rId50"/>
    <p:sldId id="744" r:id="rId51"/>
    <p:sldId id="783" r:id="rId52"/>
    <p:sldId id="784" r:id="rId53"/>
    <p:sldId id="785" r:id="rId54"/>
    <p:sldId id="787" r:id="rId55"/>
    <p:sldId id="788" r:id="rId56"/>
    <p:sldId id="848" r:id="rId57"/>
    <p:sldId id="789" r:id="rId58"/>
    <p:sldId id="853" r:id="rId59"/>
    <p:sldId id="854" r:id="rId60"/>
    <p:sldId id="790" r:id="rId61"/>
    <p:sldId id="791" r:id="rId62"/>
    <p:sldId id="792" r:id="rId63"/>
    <p:sldId id="794" r:id="rId64"/>
    <p:sldId id="849" r:id="rId65"/>
    <p:sldId id="795" r:id="rId66"/>
    <p:sldId id="796" r:id="rId67"/>
    <p:sldId id="797" r:id="rId68"/>
    <p:sldId id="798" r:id="rId69"/>
    <p:sldId id="799" r:id="rId70"/>
    <p:sldId id="800" r:id="rId71"/>
    <p:sldId id="801" r:id="rId72"/>
    <p:sldId id="724" r:id="rId73"/>
    <p:sldId id="681" r:id="rId7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gor" initials="I" lastIdx="2" clrIdx="0">
    <p:extLst>
      <p:ext uri="{19B8F6BF-5375-455C-9EA6-DF929625EA0E}">
        <p15:presenceInfo xmlns:p15="http://schemas.microsoft.com/office/powerpoint/2012/main" userId="Ig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177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4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7.xml"/><Relationship Id="rId21" Type="http://schemas.openxmlformats.org/officeDocument/2006/relationships/slide" Target="slides/slide22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63" Type="http://schemas.openxmlformats.org/officeDocument/2006/relationships/slide" Target="slides/slide64.xml"/><Relationship Id="rId68" Type="http://schemas.openxmlformats.org/officeDocument/2006/relationships/slide" Target="slides/slide69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0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66" Type="http://schemas.openxmlformats.org/officeDocument/2006/relationships/slide" Target="slides/slide67.xml"/><Relationship Id="rId5" Type="http://schemas.openxmlformats.org/officeDocument/2006/relationships/slide" Target="slides/slide6.xml"/><Relationship Id="rId61" Type="http://schemas.openxmlformats.org/officeDocument/2006/relationships/slide" Target="slides/slide62.xml"/><Relationship Id="rId19" Type="http://schemas.openxmlformats.org/officeDocument/2006/relationships/slide" Target="slides/slide2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64" Type="http://schemas.openxmlformats.org/officeDocument/2006/relationships/slide" Target="slides/slide65.xml"/><Relationship Id="rId69" Type="http://schemas.openxmlformats.org/officeDocument/2006/relationships/slide" Target="slides/slide70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67" Type="http://schemas.openxmlformats.org/officeDocument/2006/relationships/slide" Target="slides/slide68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54" Type="http://schemas.openxmlformats.org/officeDocument/2006/relationships/slide" Target="slides/slide55.xml"/><Relationship Id="rId62" Type="http://schemas.openxmlformats.org/officeDocument/2006/relationships/slide" Target="slides/slide63.xml"/><Relationship Id="rId70" Type="http://schemas.openxmlformats.org/officeDocument/2006/relationships/slide" Target="slides/slide71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44" Type="http://schemas.openxmlformats.org/officeDocument/2006/relationships/slide" Target="slides/slide45.xml"/><Relationship Id="rId52" Type="http://schemas.openxmlformats.org/officeDocument/2006/relationships/slide" Target="slides/slide53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39" Type="http://schemas.openxmlformats.org/officeDocument/2006/relationships/slide" Target="slides/slide40.xml"/><Relationship Id="rId34" Type="http://schemas.openxmlformats.org/officeDocument/2006/relationships/slide" Target="slides/slide35.xml"/><Relationship Id="rId50" Type="http://schemas.openxmlformats.org/officeDocument/2006/relationships/slide" Target="slides/slide51.xml"/><Relationship Id="rId55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06T09:55:12.575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  <p:cm authorId="1" dt="2016-10-06T09:55:13.136" idx="2">
    <p:pos x="146" y="146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44">
              <a:lnSpc>
                <a:spcPct val="100000"/>
              </a:lnSpc>
              <a:buNone/>
            </a:pPr>
            <a:fld id="{79EAC28B-92CB-4B44-B753-05B9E5D082F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pPr algn="r" defTabSz="903244">
                <a:lnSpc>
                  <a:spcPct val="100000"/>
                </a:lnSpc>
                <a:buNone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© Корпорация Cisco Systems, 2006. Все права защищены.</a:t>
            </a:r>
          </a:p>
          <a:p>
            <a:pPr algn="l" defTabSz="611185">
              <a:lnSpc>
                <a:spcPct val="100000"/>
              </a:lnSpc>
              <a:buNone/>
              <a:tabLst>
                <a:tab pos="2387600" algn="l"/>
                <a:tab pos="4830763" algn="l"/>
              </a:tabLst>
            </a:pPr>
            <a:r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DBBBD8A-C9CC-264C-B4D8-6B06AE76CB1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Программа Сетевой академии Cisco</a:t>
            </a:r>
          </a:p>
          <a:p>
            <a:pPr marL="112746" indent="-112746" algn="l" defTabSz="1020745">
              <a:buNone/>
            </a:pPr>
            <a:r>
              <a:rPr lang="en-US" sz="12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Введение в сетевые технологии</a:t>
            </a:r>
          </a:p>
          <a:p>
            <a:pPr marL="112746" indent="-112746" algn="l" defTabSz="1020745">
              <a:buNone/>
            </a:pPr>
            <a:r>
              <a:rPr lang="en-US" sz="1300" b="1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Глава 4. Доступ к сети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B381AB3-5F6F-DD4C-9216-6332A3EB721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10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4.1.3.1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210F313-F4E8-6A4B-82FA-A32BA21FFF0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11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4.1.3.2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EA37E62-235D-9D4B-BA21-5D843E892E6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12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4.1.3.3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2E8C8EF-AB27-8045-BAED-94DB5D327CE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13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4.1.3.4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2D9F4CF-4F3A-0B42-BB1D-87C3ABEF04F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14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4.2.1.1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EEEA480-DDBC-B24B-B297-53850FFE8CD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15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4.2.1.2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4D3876E-1F29-294F-92F0-DEC52E9FEE40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16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4.2.1.3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24FE4DF-3F20-6F41-96E9-F1A13FD97B0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17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4.2.1.4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2385AF-EAFB-8E4F-A77F-44521047E2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18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6FB658C-0A90-344C-930C-8ABA7AD3AE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19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4.2.1.6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0C18BF6-4058-F04B-81E7-4F2EC2CD3F1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4.1.1.1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33B62B-18AF-5A48-821C-DEFD2253D68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20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4.2.2.1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D93AB92-C148-464E-B0A8-3F97C7B14B6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21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4.2.2.2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838482-5E28-5C41-AF41-AC7DF616257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22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4.2.2.3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9D6575-7334-AB41-9EB7-347D4CBA8B9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23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4.2.2.4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DFDF4C2-E35E-F249-8774-BC342908B46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9.4.2.6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1071B5C-05E3-944B-BB93-6BA0E3AF0F2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25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4.2.3.1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A15599C-5301-1441-BFF5-8FEF4A37FDA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26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4.2.3.2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DCE6618-0A5B-E345-99DC-3032DFF93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27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4.2.3.3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DCE6618-0A5B-E345-99DC-3032DFF93F8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28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4.2.3.3</a:t>
            </a:r>
          </a:p>
        </p:txBody>
      </p:sp>
    </p:spTree>
    <p:extLst>
      <p:ext uri="{BB962C8B-B14F-4D97-AF65-F5344CB8AC3E}">
        <p14:creationId xmlns:p14="http://schemas.microsoft.com/office/powerpoint/2010/main" val="3251711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CBCE756-655E-EA44-8DA3-DCD6C0A4F5D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29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4.2.3.4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0C18BF6-4058-F04B-81E7-4F2EC2CD3F1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4.1.1.1</a:t>
            </a:r>
          </a:p>
        </p:txBody>
      </p:sp>
    </p:spTree>
    <p:extLst>
      <p:ext uri="{BB962C8B-B14F-4D97-AF65-F5344CB8AC3E}">
        <p14:creationId xmlns:p14="http://schemas.microsoft.com/office/powerpoint/2010/main" val="1935317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5752A7A8-1BFB-3D42-AC55-4495B1BD36D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30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4.2.3.5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3EFA815-37F8-6E40-8D22-47648236C95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31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4.2.3.6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EA238C0-88DF-0049-85F8-FAAE6AF8584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32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4.2.4.1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A6CBB13-EA36-EE47-90FD-9E116625681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33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4.2.4.2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367A93F-A739-DB44-8999-F085B87F30A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34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4.2.4.3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058967E-4BC3-7B44-BD37-7409A79836D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35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4.2.4.4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8298212-B233-894C-9A6D-86B0EC15952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36</a:t>
            </a:fld>
            <a:endParaRPr lang="en-US" sz="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4.3.1.1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9C13F3D-CB03-114F-A7A7-F7B1E71C9BC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37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4.3.1.2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44AD357-F9E0-6D40-AFFB-AFE2907FF6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38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4.3.1.3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19C5BE2-FD1D-C74D-86AC-A49D881B1E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39</a:t>
            </a:fld>
            <a:endParaRPr lang="en-US" sz="8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4.3.1.4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92E6443-E366-0646-B101-F0ED93B0555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4.1.1.1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5AA8A36-FF62-BA47-AD61-0D05EF407952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40</a:t>
            </a:fld>
            <a:endParaRPr lang="en-US" sz="8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4.3.2.1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71E41DB-0005-154E-86FC-70DA9A132D3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41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4.3.2.2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B71E41DB-0005-154E-86FC-70DA9A132D31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42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4.3.2.2</a:t>
            </a:r>
          </a:p>
        </p:txBody>
      </p:sp>
    </p:spTree>
    <p:extLst>
      <p:ext uri="{BB962C8B-B14F-4D97-AF65-F5344CB8AC3E}">
        <p14:creationId xmlns:p14="http://schemas.microsoft.com/office/powerpoint/2010/main" val="1058834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22B0B3E-AD45-DC44-BE38-29A90502B4A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43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4.3.3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21E77EF5-0876-2B47-B1A9-9EF6C55C29C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44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4.3.3.1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EBB9B4D-B958-604D-90E1-FCA43F4583B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45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4.4.1.1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EBB9B4D-B958-604D-90E1-FCA43F4583B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46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4.4.1.1</a:t>
            </a:r>
          </a:p>
        </p:txBody>
      </p:sp>
    </p:spTree>
    <p:extLst>
      <p:ext uri="{BB962C8B-B14F-4D97-AF65-F5344CB8AC3E}">
        <p14:creationId xmlns:p14="http://schemas.microsoft.com/office/powerpoint/2010/main" val="550852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CED6BC-9946-1244-841D-F06851A14F2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47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4.4.1.2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CED6BC-9946-1244-841D-F06851A14F2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48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4.4.1.2</a:t>
            </a:r>
          </a:p>
        </p:txBody>
      </p:sp>
    </p:spTree>
    <p:extLst>
      <p:ext uri="{BB962C8B-B14F-4D97-AF65-F5344CB8AC3E}">
        <p14:creationId xmlns:p14="http://schemas.microsoft.com/office/powerpoint/2010/main" val="925591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1C9B70-3C4E-4941-B9C5-7DE9698D22AC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49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4.4.2.1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E9AD2FA3-6F3F-0F40-A1BD-9828FA9BEC3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4.1.1.2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1A2AB8-75B7-FD4B-91A7-39A4269796F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50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4.4.2.2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66E285-2F91-8247-880E-BBE5F07EB0A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51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 dirty="0" err="1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</a:t>
            </a:r>
            <a:r>
              <a:rPr lang="en-US" sz="1200" b="0" i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4.4.2.3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E15940A-6200-F84B-8757-DA38D9C0EC98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52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4.4.2.4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A4CD7EC-55A7-064C-9ACA-85D60B96E26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53</a:t>
            </a:fld>
            <a:endParaRPr lang="en-US" sz="8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4.4.3.1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4A9D2D-8AEA-ED48-B02A-2692E4F3A1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54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4.4.3.2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D54A9D2D-8AEA-ED48-B02A-2692E4F3A1E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55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4.4.3.2</a:t>
            </a:r>
          </a:p>
        </p:txBody>
      </p:sp>
    </p:spTree>
    <p:extLst>
      <p:ext uri="{BB962C8B-B14F-4D97-AF65-F5344CB8AC3E}">
        <p14:creationId xmlns:p14="http://schemas.microsoft.com/office/powerpoint/2010/main" val="29132546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11D4DD9-0A7D-5943-933A-5CA344AC92B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56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4.4.3.3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11D4DD9-0A7D-5943-933A-5CA344AC92B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57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4.4.3.3</a:t>
            </a:r>
          </a:p>
        </p:txBody>
      </p:sp>
    </p:spTree>
    <p:extLst>
      <p:ext uri="{BB962C8B-B14F-4D97-AF65-F5344CB8AC3E}">
        <p14:creationId xmlns:p14="http://schemas.microsoft.com/office/powerpoint/2010/main" val="1574351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11D4DD9-0A7D-5943-933A-5CA344AC92B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58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4.4.3.3</a:t>
            </a:r>
          </a:p>
        </p:txBody>
      </p:sp>
    </p:spTree>
    <p:extLst>
      <p:ext uri="{BB962C8B-B14F-4D97-AF65-F5344CB8AC3E}">
        <p14:creationId xmlns:p14="http://schemas.microsoft.com/office/powerpoint/2010/main" val="3514390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3136271-7F95-F746-BD7F-7DCB85F75046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59</a:t>
            </a:fld>
            <a:endParaRPr lang="en-US" sz="80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ED54CAE-7FCF-B34D-A03E-34C5889278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4.1.2.1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6DD987-12CC-4741-9670-7E6E8798E78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60</a:t>
            </a:fld>
            <a:endParaRPr lang="en-US" sz="80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4.4.3.5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933F0304-6F8C-AA48-989F-BA13F887F17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61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4.4.3.6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A26F7E-9E91-004C-BC2F-14EDF348729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62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4.4.4.1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7A26F7E-9E91-004C-BC2F-14EDF3487293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63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4.4.4.1</a:t>
            </a:r>
          </a:p>
        </p:txBody>
      </p:sp>
    </p:spTree>
    <p:extLst>
      <p:ext uri="{BB962C8B-B14F-4D97-AF65-F5344CB8AC3E}">
        <p14:creationId xmlns:p14="http://schemas.microsoft.com/office/powerpoint/2010/main" val="2241927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7F5F0A9D-89E1-524A-9A61-374681164D67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64</a:t>
            </a:fld>
            <a:endParaRPr lang="en-US" sz="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4.4.4.2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1E01556-35F7-2D45-9866-3A78E4B34515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65</a:t>
            </a:fld>
            <a:endParaRPr lang="en-US" sz="800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4.4.4.3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AD380DFD-E2DF-8047-85AA-B09F9427AE6E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66</a:t>
            </a:fld>
            <a:endParaRPr lang="en-US" sz="800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4.4.4.4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66415050-F3BE-EB4F-89A4-30FB793F1F9A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67</a:t>
            </a:fld>
            <a:endParaRPr lang="en-US" sz="800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4.4.4.5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8BAB74B1-EC21-524B-9928-EC992C9F11AD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68</a:t>
            </a:fld>
            <a:endParaRPr lang="en-US" sz="800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4.4.4.6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C8712CA5-6EF6-4A4A-9862-224E67F2018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69</a:t>
            </a:fld>
            <a:endParaRPr lang="en-US" sz="800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4.4.4.7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FED54CAE-7FCF-B34D-A03E-34C5889278F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4.1.2.1</a:t>
            </a:r>
          </a:p>
        </p:txBody>
      </p:sp>
    </p:spTree>
    <p:extLst>
      <p:ext uri="{BB962C8B-B14F-4D97-AF65-F5344CB8AC3E}">
        <p14:creationId xmlns:p14="http://schemas.microsoft.com/office/powerpoint/2010/main" val="3392062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4CC523E2-925D-444C-B25B-2361B91BE0D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70</a:t>
            </a:fld>
            <a:endParaRPr lang="en-US" sz="8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4.4.4.8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38144D9D-93B6-AF40-8854-99CCCFD63AEF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71</a:t>
            </a:fld>
            <a:endParaRPr lang="en-US" sz="8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1A05290F-53BA-6D42-856A-F196132C5704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8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4.1.2.2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03244">
              <a:lnSpc>
                <a:spcPct val="100000"/>
              </a:lnSpc>
              <a:buNone/>
            </a:pPr>
            <a:fld id="{00344EEA-D7FC-894C-8F53-151855703CA9}" type="slidenum">
              <a:rPr lang="en-US" sz="800" b="0" i="0">
                <a:solidFill>
                  <a:schemeClr val="tx1"/>
                </a:solidFill>
                <a:latin typeface="Arial"/>
                <a:ea typeface="ＭＳ Ｐゴシック"/>
                <a:cs typeface="+mn-cs"/>
              </a:rPr>
              <a:pPr algn="r" defTabSz="903244">
                <a:lnSpc>
                  <a:spcPct val="100000"/>
                </a:lnSpc>
                <a:buNone/>
              </a:pPr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46" indent="-112746" algn="l" defTabSz="1020745">
              <a:lnSpc>
                <a:spcPct val="80000"/>
              </a:lnSpc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Раздел 4.1.2.3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2007–2010. Все права защищены.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Общедоступная информация корпорации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D82CAA65-064A-A347-B812-2C691AA6C0A0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CB1092E3-16E6-8944-994D-4E348B1D31BD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ITE PC v4.1</a:t>
            </a:r>
          </a:p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Глава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6A37DE0F-5344-D543-AEEB-3082550DA5D5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en-US" sz="7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fld id="{99D72ABB-44CB-C447-8E09-E18ABB73124E}" type="slidenum">
              <a:rPr lang="en-US" sz="1000" b="0" i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pPr algn="r" defTabSz="814365">
                <a:lnSpc>
                  <a:spcPct val="100000"/>
                </a:lnSpc>
                <a:buNone/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78"/>
          <p:cNvSpPr>
            <a:spLocks noChangeArrowheads="1"/>
          </p:cNvSpPr>
          <p:nvPr userDrawn="1"/>
        </p:nvSpPr>
        <p:spPr bwMode="auto">
          <a:xfrm>
            <a:off x="2962275" y="6672263"/>
            <a:ext cx="2604020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65">
              <a:lnSpc>
                <a:spcPct val="100000"/>
              </a:lnSpc>
              <a:buNone/>
            </a:pPr>
            <a:r>
              <a:rPr lang="ru-RU" sz="700" b="0" i="0" noProof="0" dirty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© Корпорация Cisco Systems, 2014. Все права защищены.</a:t>
            </a:r>
            <a:endParaRPr lang="ru-RU" sz="700" b="0" i="0" noProof="0" dirty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" name="Rectangle 279"/>
          <p:cNvSpPr>
            <a:spLocks noChangeArrowheads="1"/>
          </p:cNvSpPr>
          <p:nvPr userDrawn="1"/>
        </p:nvSpPr>
        <p:spPr bwMode="auto">
          <a:xfrm>
            <a:off x="5461715" y="6672263"/>
            <a:ext cx="2312273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65">
              <a:lnSpc>
                <a:spcPct val="100000"/>
              </a:lnSpc>
              <a:buNone/>
            </a:pPr>
            <a:r>
              <a:rPr lang="ru-RU" sz="700" b="0" i="0" noProof="0" smtClean="0">
                <a:solidFill>
                  <a:srgbClr val="D3D3D3"/>
                </a:solidFill>
                <a:latin typeface="Arial"/>
                <a:ea typeface="ＭＳ Ｐゴシック"/>
                <a:cs typeface="ＭＳ Ｐゴシック"/>
              </a:rPr>
              <a:t>Конфиденциальная информация корпорации Cisco</a:t>
            </a:r>
            <a:endParaRPr lang="ru-RU" sz="700" b="0" i="0" noProof="0">
              <a:solidFill>
                <a:srgbClr val="D3D3D3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algn="l" defTabSz="814365">
              <a:spcBef>
                <a:spcPct val="0"/>
              </a:spcBef>
              <a:buNone/>
            </a:pP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Глава 4.</a:t>
            </a:r>
            <a:b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800" b="0" i="0" smtClean="0">
                <a:solidFill>
                  <a:srgbClr val="FFFFFF"/>
                </a:solidFill>
                <a:latin typeface="Arial"/>
                <a:ea typeface="ＭＳ Ｐゴシック"/>
                <a:cs typeface="ＭＳ Ｐゴシック"/>
              </a:rPr>
              <a:t>Доступ к сети</a:t>
            </a:r>
            <a:endParaRPr lang="ru-RU" sz="280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marL="0" indent="0">
              <a:buNone/>
            </a:pPr>
            <a:r>
              <a:rPr lang="ru-RU" sz="2400" b="1" i="0" smtClean="0">
                <a:solidFill>
                  <a:srgbClr val="000000"/>
                </a:solidFill>
                <a:latin typeface="Arial"/>
              </a:rPr>
              <a:t>Введение в сетевые технологии</a:t>
            </a:r>
            <a:endParaRPr lang="ru-RU" sz="2400" b="1" i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1-го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физического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42988" y="1572694"/>
          <a:ext cx="7200900" cy="496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24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Среда передачи данных</a:t>
                      </a:r>
                      <a:endParaRPr lang="ru-RU" sz="1400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Физические компоненты</a:t>
                      </a:r>
                      <a:endParaRPr lang="ru-RU" sz="1400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Способ кодирования кадра</a:t>
                      </a:r>
                      <a:endParaRPr lang="ru-RU" sz="1400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Способ отправки сигналов</a:t>
                      </a:r>
                      <a:endParaRPr lang="ru-RU" sz="1400" noProof="0" dirty="0"/>
                    </a:p>
                  </a:txBody>
                  <a:tcPr marL="91441" marR="91441" marT="45730" marB="457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29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200" b="1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Медный кабель</a:t>
                      </a:r>
                      <a:endParaRPr lang="ru-RU" sz="1200" b="1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Коаксиальный кабель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Разъёмы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Сетевые адаптеры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Порты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Интерфейсы</a:t>
                      </a:r>
                      <a:endParaRPr lang="ru-RU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Код Манчестера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Техники «без возврата к нулю» (NRZ)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Коды 4B/5B используются с многоуровневой передачей сигналов (MLT-3)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PAM5</a:t>
                      </a:r>
                      <a:endParaRPr lang="ru-RU" sz="10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Изменения в электромагнитном поле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Интенсивность электромагнитного поля 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Фаза электромагнитной волны</a:t>
                      </a:r>
                      <a:endParaRPr lang="ru-RU" sz="10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81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200" b="1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Оптоволоконный кабель</a:t>
                      </a:r>
                      <a:endParaRPr lang="ru-RU" sz="1200" b="1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Одномодовый оптоволоконный кабель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Многомодовый оптоволоконный кабель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Разъёмы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Сетевые адаптеры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Интерфейсы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Лазеры и светодиодные индикаторы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Фотодатчики</a:t>
                      </a:r>
                      <a:endParaRPr lang="ru-RU" sz="1000" b="0" i="0" kern="120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Световые импульсы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Мультиплексирование длины волны с использованием различных цветов</a:t>
                      </a:r>
                      <a:endParaRPr lang="ru-RU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Импульс равен 1.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Отсутствие импульса равно 0. </a:t>
                      </a:r>
                      <a:endParaRPr lang="ru-RU" sz="1000" b="0" i="0" kern="120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41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200" b="1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Беспроводные среды</a:t>
                      </a:r>
                      <a:endParaRPr lang="ru-RU" sz="1200" b="1" noProof="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Точки доступа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Сетевые адаптеры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Радиосвязь</a:t>
                      </a:r>
                    </a:p>
                    <a:p>
                      <a:pPr marL="174650" marR="0" indent="-1746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Антенны </a:t>
                      </a:r>
                      <a:endParaRPr lang="ru-RU" sz="10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DSSS (direct-sequence spread-spectrum — растяжка сигнала в прямой последовательности)</a:t>
                      </a:r>
                    </a:p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OFDM (orthogonal frequency division multiplexing — мультиплексирование с ортогональным делением частот)</a:t>
                      </a:r>
                      <a:endParaRPr lang="ru-RU" sz="10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50" indent="-1746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0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Радиоволны</a:t>
                      </a:r>
                      <a:endParaRPr lang="ru-RU" sz="10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1-го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Полоса пропускания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173" y="2584901"/>
            <a:ext cx="8532027" cy="392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7259" y="1705682"/>
            <a:ext cx="788535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CiscoSansTTLight"/>
              </a:rPr>
              <a:t>Пропускная способность (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bandwidth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) 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— это способность среды передавать данные.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1-го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Пропускная способность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6" r="-28706"/>
          <a:stretch>
            <a:fillRect/>
          </a:stretch>
        </p:blipFill>
        <p:spPr>
          <a:xfrm>
            <a:off x="-163792" y="3775935"/>
            <a:ext cx="4360637" cy="2539346"/>
          </a:xfrm>
        </p:spPr>
      </p:pic>
      <p:sp>
        <p:nvSpPr>
          <p:cNvPr id="2" name="TextBox 1"/>
          <p:cNvSpPr txBox="1"/>
          <p:nvPr/>
        </p:nvSpPr>
        <p:spPr>
          <a:xfrm>
            <a:off x="398033" y="1387736"/>
            <a:ext cx="8568167" cy="86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Производительность (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throughput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измерение скорости передачи битов по среде за указанный промежуток времени.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235" y="2450889"/>
            <a:ext cx="4609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rgbClr val="333333"/>
                </a:solidFill>
                <a:latin typeface="CiscoSansTTLight"/>
              </a:rPr>
              <a:t>На производительность (</a:t>
            </a:r>
            <a:r>
              <a:rPr lang="ru-RU" sz="2000" dirty="0" err="1">
                <a:solidFill>
                  <a:srgbClr val="333333"/>
                </a:solidFill>
                <a:latin typeface="CiscoSansTTLight"/>
              </a:rPr>
              <a:t>throughput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) влияет ряд факторов, в том числе: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CiscoSansTTLight"/>
              </a:rPr>
              <a:t>объём трафика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CiscoSansTTLight"/>
              </a:rPr>
              <a:t>тип трафика</a:t>
            </a:r>
          </a:p>
          <a:p>
            <a:pPr marL="457200" indent="-457200" algn="l"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CiscoSansTTLight"/>
              </a:rPr>
              <a:t>время ожидания, вызванное конфликтом нескольких сетевых устройств между источником и назначением</a:t>
            </a:r>
            <a:endParaRPr lang="ru-RU" sz="2000" b="0" i="0" dirty="0">
              <a:solidFill>
                <a:srgbClr val="333333"/>
              </a:solidFill>
              <a:effectLst/>
              <a:latin typeface="CiscoSansTT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2562" y="4626060"/>
            <a:ext cx="5206701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b="1" dirty="0">
                <a:solidFill>
                  <a:srgbClr val="333333"/>
                </a:solidFill>
                <a:latin typeface="CiscoSansTTLight"/>
              </a:rPr>
              <a:t>Время ожидания (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Latency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) 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— это общее время, которое включает задержки (</a:t>
            </a:r>
            <a:r>
              <a:rPr lang="ru-RU" dirty="0" err="1">
                <a:solidFill>
                  <a:srgbClr val="333333"/>
                </a:solidFill>
                <a:latin typeface="CiscoSansTTLight"/>
              </a:rPr>
              <a:t>delays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) для перемещения данных от одной точки к другой.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Основные принципы 1-го уровня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физических сред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56407" y="1328629"/>
            <a:ext cx="7062177" cy="521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Характеристики медных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81565" y="1438275"/>
            <a:ext cx="7239608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26" name="Picture 2" descr="E:\Work\CIE105259_Netacad Team\ITN course\RUS\en_ITN_Instructor-PPTs\Chapter4\ITN_instructorPPT_Chapter4_Page1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895" y="1242571"/>
            <a:ext cx="6827227" cy="543753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27339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Кабель на основе неэкранированной витой пары (UTP)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1123" y="1611313"/>
            <a:ext cx="7898266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13838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Кабель на основе экранированной витой пары (STP)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8900" y="1708192"/>
            <a:ext cx="6083300" cy="47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Коаксиальный кабель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69999" y="1394230"/>
            <a:ext cx="6385169" cy="525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Медные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Безопасность медных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88237" y="1297249"/>
            <a:ext cx="6789671" cy="536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17" y="1396973"/>
            <a:ext cx="5601848" cy="515674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Свойства UTP-кабелей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6082" name="Content Placeholder 1" descr="372.j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61" r="-3586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UTP-кабелей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31279" y="1539875"/>
            <a:ext cx="6478293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UTP-разъёмы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7" y="1231900"/>
            <a:ext cx="7637747" cy="543598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UTP-кабелей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1876" y="1231900"/>
            <a:ext cx="6597875" cy="537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UTP-кабели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Тестирование UTP-кабелей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9" r="-8249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Свойства оптоволоконных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14982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Проектирование среды </a:t>
            </a:r>
            <a:r>
              <a:rPr lang="en-US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n-US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 оптоволоконным кабельным хозяйством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 b="3459"/>
          <a:stretch>
            <a:fillRect/>
          </a:stretch>
        </p:blipFill>
        <p:spPr bwMode="auto">
          <a:xfrm>
            <a:off x="907079" y="1667733"/>
            <a:ext cx="6286500" cy="492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оптоволоконных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9877" y="1318226"/>
            <a:ext cx="5849816" cy="532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оптоволоконных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50" y="1231900"/>
            <a:ext cx="6092211" cy="5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944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оптоволоконные разъёмы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4514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3048" y="1249693"/>
            <a:ext cx="6913778" cy="5608307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10635" y="393700"/>
            <a:ext cx="4733365" cy="383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" y="3986117"/>
            <a:ext cx="5430790" cy="27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48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Тестирование оптоволоконных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5836" b="7772"/>
          <a:stretch>
            <a:fillRect/>
          </a:stretch>
        </p:blipFill>
        <p:spPr>
          <a:xfrm>
            <a:off x="495300" y="1435099"/>
            <a:ext cx="8039100" cy="4856376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690268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Оптоволоконные кабели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Сравнение оптоволоконных и медных кабелей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550" y="1695156"/>
          <a:ext cx="7416800" cy="474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Сложности при внедрении</a:t>
                      </a:r>
                      <a:endParaRPr lang="ru-RU" sz="18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Медные кабели</a:t>
                      </a:r>
                      <a:endParaRPr lang="ru-RU" sz="18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Оптоволоконные кабели</a:t>
                      </a:r>
                      <a:endParaRPr lang="ru-RU" sz="1800" noProof="0"/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Поддерживаемая пропускная способность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 Мбит/с</a:t>
                      </a:r>
                      <a:r>
                        <a:rPr lang="ru-RU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– 10 Гбит/с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10 Мбит/с</a:t>
                      </a:r>
                      <a:r>
                        <a:rPr lang="ru-RU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– 100 Гбит/с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31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Расстояние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Относительно</a:t>
                      </a:r>
                      <a:r>
                        <a:rPr lang="ru-RU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короткое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 – 100 метров)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Относительно высокое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 – 100 000 метров)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Устойчивость к электромагнитным и радиочастотным помехам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Низкая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Высокая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(Полностью устойчивы)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Устойчивость к поражению электрическим током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Низкая</a:t>
                      </a:r>
                      <a:endParaRPr lang="ru-RU" sz="14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Высокая</a:t>
                      </a:r>
                    </a:p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(Полностью устойчивы)</a:t>
                      </a:r>
                      <a:endParaRPr lang="ru-RU" sz="1400" b="0" i="0" kern="120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48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Стоимость кабелей и</a:t>
                      </a:r>
                      <a:r>
                        <a:rPr lang="ru-RU" sz="16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разъёмов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Минимальная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Максимальная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21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Навыки, требуемые для установки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Минимальные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buNone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Максимальные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25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Меры предосторожности</a:t>
                      </a:r>
                      <a:endParaRPr lang="ru-RU" sz="1600" noProof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400" b="0" i="0" kern="120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Минимальные</a:t>
                      </a:r>
                      <a:endParaRPr lang="ru-RU" sz="1400" kern="1200" noProof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400" b="0" i="0" kern="120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Максимальные</a:t>
                      </a:r>
                      <a:endParaRPr lang="ru-RU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Беспроводные среды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Свойства беспроводных сред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71550" y="1293813"/>
          <a:ext cx="7272338" cy="5349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2153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Стандарты IEEE 802.11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Также часто называется Wi-Fi.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Использование CSMA/CA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Варианты: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Мбит/с, 5 ГГц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802.11b: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11 Мбит/с, 2,4 ГГц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802.11g: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54 Мбит/с, 2,4 ГГц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802.11n: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600 Мбит/с, 2,4 и 5 ГГц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802.11ac: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1 Гбит/с, 5 ГГц</a:t>
                      </a:r>
                    </a:p>
                    <a:p>
                      <a:pPr marL="355610" lvl="2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2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802.11ad:</a:t>
                      </a:r>
                      <a:r>
                        <a:rPr lang="ru-RU" sz="12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7 Гбит/с, 2,4 ГГц, 5 ГГц и 60 ГГц</a:t>
                      </a:r>
                      <a:endParaRPr lang="ru-RU" sz="1200" b="0" i="0" kern="1200" baseline="0" noProof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Стандарт IEEE 802.15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Поддерживает скорости до</a:t>
                      </a:r>
                      <a:r>
                        <a:rPr lang="ru-RU" sz="1400" b="0" i="0" kern="1200" baseline="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 3 Мбит/с</a:t>
                      </a:r>
                      <a:endParaRPr lang="ru-RU" sz="1400" kern="1200" noProof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Обеспечивает сопряжение устройств на расстоянии от 1 до 100 метров.</a:t>
                      </a:r>
                      <a:endParaRPr lang="ru-RU" sz="140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Стандарт IEEE 802.16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Обеспечивает скорости до 1 Гбит/с</a:t>
                      </a:r>
                    </a:p>
                    <a:p>
                      <a:pPr marL="177759" indent="-177759" algn="l" defTabSz="914400"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ru-RU" sz="1400" b="0" i="0" kern="1200" noProof="0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Использует топологию «точка-много точек» для предоставления широкополосного беспроводного доступа. </a:t>
                      </a:r>
                      <a:endParaRPr lang="ru-RU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Беспроводные среды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Типы беспроводных сред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Беспроводные среды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Беспроводная сеть LAN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24502" y="5999163"/>
            <a:ext cx="902663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ru-RU" sz="2400" b="0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Беспроводной маршрутизатор Cisco Linksys EA6500 802.11ac</a:t>
            </a:r>
            <a:endParaRPr lang="ru-RU" sz="2400" b="0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Беспроводные среды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Wi-Fi 802.11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66788" y="1544638"/>
          <a:ext cx="7345364" cy="440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03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Стандарт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Максимальная скорость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Частота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Обратная</a:t>
                      </a:r>
                      <a:r>
                        <a:rPr lang="ru-RU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совместимость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 Мбит/с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 ГГц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Нет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11 Мбит/с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ГГц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Нет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802.11g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54 Мбит/с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ГГц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802.11n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600 Мбит/с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ГГц или 5 ГГц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802.11ac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1,3 Гбит/с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(1300 Мбит/с)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ГГц или 5,5 ГГц 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935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802.11ad</a:t>
                      </a:r>
                      <a:endParaRPr lang="ru-RU" sz="18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7 Гбит/с</a:t>
                      </a:r>
                    </a:p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(7000 Мбит/с)</a:t>
                      </a:r>
                      <a:endParaRPr lang="ru-RU" sz="1400" b="0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2,4 ГГц, 5 ГГц и 60 ГГц </a:t>
                      </a:r>
                      <a:endParaRPr lang="ru-RU" sz="1400" noProof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802.11b/g/n/ac</a:t>
                      </a:r>
                      <a:endParaRPr lang="ru-RU" sz="1400" noProof="0" dirty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канального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Канальный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/>
          <a:srcRect b="3585"/>
          <a:stretch>
            <a:fillRect/>
          </a:stretch>
        </p:blipFill>
        <p:spPr bwMode="auto">
          <a:xfrm>
            <a:off x="537733" y="1392688"/>
            <a:ext cx="6781799" cy="516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7450" y="1231900"/>
            <a:ext cx="48732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Канальный уровень обеспечивает два базовых сервиса (или две базовых функции):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CiscoSansTTLight"/>
              </a:rPr>
              <a:t>принимает пакеты уровня 3 и объединяет их в блоки данных, которые называются кадрами;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33333"/>
                </a:solidFill>
                <a:latin typeface="CiscoSansTTLight"/>
              </a:rPr>
              <a:t>контролирует управление доступом к среде и выполняет обнаружение ошибок.</a:t>
            </a:r>
            <a:endParaRPr lang="ru-RU" sz="2000" b="0" i="0" dirty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канального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Подуровни канального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40640"/>
              </p:ext>
            </p:extLst>
          </p:nvPr>
        </p:nvGraphicFramePr>
        <p:xfrm>
          <a:off x="450039" y="2207111"/>
          <a:ext cx="5392737" cy="360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3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209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Сеть</a:t>
                      </a:r>
                      <a:endParaRPr lang="ru-RU" sz="1400" b="1" noProof="0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400" b="1" noProof="0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097">
                <a:tc rowSpan="2"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Канал</a:t>
                      </a:r>
                      <a:r>
                        <a:rPr lang="ru-RU" sz="1400" b="1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передачи данных</a:t>
                      </a:r>
                      <a:endParaRPr lang="ru-RU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1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Подуровень LLC</a:t>
                      </a:r>
                      <a:endParaRPr lang="ru-RU" sz="1400" b="1" noProof="0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09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Подуровень MAC</a:t>
                      </a:r>
                      <a:endParaRPr lang="ru-RU" sz="1400" b="1" noProof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097">
                <a:tc>
                  <a:txBody>
                    <a:bodyPr/>
                    <a:lstStyle/>
                    <a:p>
                      <a:pPr marL="0" marR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14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Физический</a:t>
                      </a:r>
                      <a:endParaRPr lang="ru-RU" sz="1400" b="1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noProof="0" dirty="0" smtClean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03937" y="4011305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802.3 </a:t>
            </a:r>
          </a:p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Ethernet</a:t>
            </a:r>
            <a:endParaRPr lang="ru-RU" sz="12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9937" y="4007111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802.11</a:t>
            </a:r>
          </a:p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Wi-Fi</a:t>
            </a:r>
            <a:endParaRPr lang="ru-RU" sz="12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5937" y="4017596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802.15</a:t>
            </a:r>
          </a:p>
          <a:p>
            <a:pPr algn="ctr">
              <a:buNone/>
            </a:pPr>
            <a:r>
              <a:rPr lang="ru-RU" sz="1200" b="0" i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 Bluetooth</a:t>
            </a:r>
            <a:endParaRPr lang="ru-RU" sz="1200" b="0" i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5799" y="1721224"/>
            <a:ext cx="292040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CiscoSansTTLight"/>
              </a:rPr>
              <a:t>Разделение сетей канального уровня на подуровни предоставляет одному типу кадра, определённому верхним уровнем, доступ к разным типам сред, определённых нижним уровнем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676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канального уровня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1" y="1479530"/>
            <a:ext cx="7887390" cy="511338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01481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канального уровня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Предоставление доступа к среде передачи данных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46" y="1789533"/>
            <a:ext cx="6315956" cy="467742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 к сети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8838" y="1517164"/>
            <a:ext cx="7489825" cy="486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Канальный уровень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Структура кадра 2-го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7042" name="Content Placeholder 1" descr="157-Datalink-PDU2.jpg"/>
          <p:cNvPicPr>
            <a:picLocks noGrp="1" noChangeAspect="1"/>
          </p:cNvPicPr>
          <p:nvPr>
            <p:ph idx="1"/>
          </p:nvPr>
        </p:nvPicPr>
        <p:blipFill>
          <a:blip r:embed="rId3"/>
          <a:srcRect t="11829" b="8271"/>
          <a:stretch>
            <a:fillRect/>
          </a:stretch>
        </p:blipFill>
        <p:spPr>
          <a:xfrm>
            <a:off x="691463" y="1726303"/>
            <a:ext cx="7776948" cy="426720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Структура кадра 2-го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Создание кадра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3"/>
          <a:srcRect t="13828"/>
          <a:stretch/>
        </p:blipFill>
        <p:spPr bwMode="auto">
          <a:xfrm>
            <a:off x="89507" y="2103269"/>
            <a:ext cx="8980859" cy="313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Структура кадра 2-го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Создание кадра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0762" y="1527586"/>
            <a:ext cx="7508838" cy="480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Флаги начала и конца кадра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используются подуровнем MAC для определения границ начала и конца кадра.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Адресация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используется подуровнем MAC для определения узлов источника и назначения.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Тип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используется управлением логического канала для определения протокола уровня 3.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Управление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определяет специальные службы управления потоком.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Данные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содержит полезную нагрузку кадра (т. е. заголовок пакета, заголовок сегмента и данные).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Обнаружение ошибок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размещается после данных для создания концевика. Эти поля кадра используются для обнаружения ошибок</a:t>
            </a:r>
            <a:endParaRPr lang="ru-RU" b="0" i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  <p:extLst>
      <p:ext uri="{BB962C8B-B14F-4D97-AF65-F5344CB8AC3E}">
        <p14:creationId xmlns:p14="http://schemas.microsoft.com/office/powerpoint/2010/main" val="17408528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Канальный уровень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2-го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1138" name="Content Placeholder 1" descr="01fig9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004" y="1379538"/>
            <a:ext cx="8391867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2-го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канального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0538" y="1543050"/>
          <a:ext cx="8137525" cy="454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4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603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800" b="1" i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Организация по</a:t>
                      </a:r>
                      <a:r>
                        <a:rPr lang="ru-RU" sz="1800" b="1" i="0" baseline="0" noProof="0" dirty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стандартизации</a:t>
                      </a:r>
                      <a:endParaRPr lang="ru-RU" sz="1800" noProof="0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0" algn="l" defTabSz="914400">
                        <a:buNone/>
                      </a:pPr>
                      <a:r>
                        <a:rPr lang="ru-RU" sz="1800" b="1" i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Сетевые стандарты</a:t>
                      </a:r>
                      <a:r>
                        <a:rPr lang="ru-RU" sz="1800" b="1" i="0" baseline="0" noProof="0" smtClean="0">
                          <a:solidFill>
                            <a:schemeClr val="lt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endParaRPr lang="ru-RU" sz="1800" noProof="0"/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24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IEEE</a:t>
                      </a:r>
                      <a:endParaRPr lang="ru-RU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802.2:</a:t>
                      </a:r>
                      <a:r>
                        <a:rPr lang="ru-RU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Протокол управления логической связью (</a:t>
                      </a: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LLC)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802.3</a:t>
                      </a:r>
                      <a:r>
                        <a:rPr lang="ru-RU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Ethernet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802.4:</a:t>
                      </a:r>
                      <a:r>
                        <a:rPr lang="ru-RU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Маркерная шина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802.5</a:t>
                      </a:r>
                      <a:r>
                        <a:rPr lang="ru-RU" sz="1200" b="0" i="0" baseline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: </a:t>
                      </a: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Передача маркера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802.11: Беспроводные локальные сети (WLAN) и Mesh (сертификация Wi-Fi)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802.15: Bluetooth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802.16: Технология WiMax</a:t>
                      </a:r>
                      <a:endParaRPr lang="ru-RU" sz="1200" b="0" i="0" noProof="0" dirty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20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ITU-T</a:t>
                      </a:r>
                      <a:endParaRPr lang="ru-RU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G.992. </a:t>
                      </a:r>
                      <a:r>
                        <a:rPr lang="ru-RU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ADSL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G.8100—G.8199. Аспекты сети MPLS over Transport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Q.921.</a:t>
                      </a:r>
                      <a:r>
                        <a:rPr lang="ru-RU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ISDN </a:t>
                      </a:r>
                    </a:p>
                    <a:p>
                      <a:pPr marL="285750" marR="0" indent="-28575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Char char="•"/>
                        <a:tabLst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Q.922. Технология Frame Relay</a:t>
                      </a:r>
                      <a:endParaRPr lang="ru-RU" sz="1200" b="0" i="0" noProof="0">
                        <a:solidFill>
                          <a:schemeClr val="dk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12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</a:t>
                      </a:r>
                      <a:endParaRPr lang="ru-RU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HDLC</a:t>
                      </a:r>
                      <a:r>
                        <a:rPr lang="ru-RU" sz="1200" b="0" i="0" baseline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(высокоуровневый протокол управления каналом передачи данных)</a:t>
                      </a:r>
                    </a:p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ISO 9314. Управление доступом к распределённому интерфейсу передачи данных по оптоволоконным каналам (FDDI)</a:t>
                      </a:r>
                      <a:endParaRPr lang="ru-RU" sz="1200" noProof="0"/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167">
                <a:tc>
                  <a:txBody>
                    <a:bodyPr/>
                    <a:lstStyle/>
                    <a:p>
                      <a:pPr marL="0" algn="ctr" defTabSz="914400">
                        <a:buNone/>
                      </a:pPr>
                      <a:r>
                        <a:rPr lang="ru-RU" sz="1600" b="1" i="0" noProof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ANSI</a:t>
                      </a:r>
                      <a:endParaRPr lang="ru-RU" sz="1600" b="1" noProof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Clr>
                          <a:schemeClr val="dk1"/>
                        </a:buClr>
                        <a:buFont typeface="Arial"/>
                        <a:buChar char="•"/>
                      </a:pPr>
                      <a:r>
                        <a:rPr lang="ru-RU" sz="1200" b="0" i="0" noProof="0" dirty="0" smtClean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X3T9.5 и X3T12. Распределённый интерфейс передачи данных по оптоволоконным каналам (FDDI) </a:t>
                      </a:r>
                      <a:endParaRPr lang="ru-RU" sz="1200" noProof="0" dirty="0"/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676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/>
          <a:srcRect t="8038" b="9008"/>
          <a:stretch>
            <a:fillRect/>
          </a:stretch>
        </p:blipFill>
        <p:spPr bwMode="auto">
          <a:xfrm>
            <a:off x="586310" y="1892300"/>
            <a:ext cx="7579790" cy="43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676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618" y="2036618"/>
            <a:ext cx="7869382" cy="491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Выбор способа контроля доступа к среде передачи зависит от следующих </a:t>
            </a:r>
            <a:r>
              <a:rPr lang="ru-RU" dirty="0" smtClean="0"/>
              <a:t>факторов</a:t>
            </a:r>
            <a:r>
              <a:rPr lang="en-US" dirty="0" smtClean="0"/>
              <a:t>:</a:t>
            </a:r>
          </a:p>
          <a:p>
            <a:endParaRPr lang="ru-RU" dirty="0"/>
          </a:p>
          <a:p>
            <a:r>
              <a:rPr lang="ru-RU" sz="3600" b="1" dirty="0"/>
              <a:t>Топология</a:t>
            </a:r>
            <a:r>
              <a:rPr lang="ru-RU" sz="3600" dirty="0"/>
              <a:t>: как связь между узлами отображается для канального </a:t>
            </a:r>
            <a:r>
              <a:rPr lang="ru-RU" sz="3600" dirty="0" smtClean="0"/>
              <a:t>уровня</a:t>
            </a:r>
            <a:endParaRPr lang="en-US" sz="3600" dirty="0" smtClean="0"/>
          </a:p>
          <a:p>
            <a:r>
              <a:rPr lang="ru-RU" sz="3600" dirty="0" smtClean="0"/>
              <a:t> </a:t>
            </a:r>
            <a:endParaRPr lang="ru-RU" sz="3600" dirty="0"/>
          </a:p>
          <a:p>
            <a:r>
              <a:rPr lang="ru-RU" sz="3600" b="1" dirty="0"/>
              <a:t>Общий доступ к среде</a:t>
            </a:r>
            <a:r>
              <a:rPr lang="ru-RU" sz="3600" dirty="0"/>
              <a:t>: как осуществляется общий доступ узлов к </a:t>
            </a:r>
            <a:r>
              <a:rPr lang="ru-RU" sz="3600" dirty="0" smtClean="0"/>
              <a:t>среде</a:t>
            </a:r>
            <a:endParaRPr lang="ru-RU" sz="3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88213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Физические и логические топологии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7282" name="Content Placeholder 1" descr="topologies.jpg"/>
          <p:cNvPicPr>
            <a:picLocks noGrp="1" noChangeAspect="1"/>
          </p:cNvPicPr>
          <p:nvPr>
            <p:ph idx="1"/>
          </p:nvPr>
        </p:nvPicPr>
        <p:blipFill>
          <a:blip r:embed="rId3"/>
          <a:srcRect r="634"/>
          <a:stretch>
            <a:fillRect/>
          </a:stretch>
        </p:blipFill>
        <p:spPr>
          <a:xfrm>
            <a:off x="301214" y="1955203"/>
            <a:ext cx="5292725" cy="4608870"/>
          </a:xfrm>
        </p:spPr>
      </p:pic>
      <p:sp>
        <p:nvSpPr>
          <p:cNvPr id="2" name="TextBox 1"/>
          <p:cNvSpPr txBox="1"/>
          <p:nvPr/>
        </p:nvSpPr>
        <p:spPr>
          <a:xfrm>
            <a:off x="301214" y="1321485"/>
            <a:ext cx="805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Топология сети 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— расположение или взаимоотношение сетевых устройств, а также взаимозависимость между ними.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002767" y="2385278"/>
            <a:ext cx="279698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CiscoSansTTLight"/>
              </a:rPr>
              <a:t>Физическая топология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: термин, используемый для обозначения физических подключений, определяет, каким образом </a:t>
            </a:r>
            <a:r>
              <a:rPr lang="ru-RU" dirty="0" smtClean="0">
                <a:solidFill>
                  <a:srgbClr val="333333"/>
                </a:solidFill>
                <a:latin typeface="CiscoSansTTLight"/>
              </a:rPr>
              <a:t>подключены 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устройства </a:t>
            </a:r>
            <a:r>
              <a:rPr lang="ru-RU" dirty="0" smtClean="0">
                <a:solidFill>
                  <a:srgbClr val="333333"/>
                </a:solidFill>
                <a:latin typeface="CiscoSansTTLight"/>
              </a:rPr>
              <a:t>сети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 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Физические и логические топологии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4" name="Content Placeholder 1" descr="topologies.jpg"/>
          <p:cNvPicPr>
            <a:picLocks noChangeAspect="1"/>
          </p:cNvPicPr>
          <p:nvPr/>
        </p:nvPicPr>
        <p:blipFill>
          <a:blip r:embed="rId3"/>
          <a:srcRect b="10105"/>
          <a:stretch>
            <a:fillRect/>
          </a:stretch>
        </p:blipFill>
        <p:spPr bwMode="auto">
          <a:xfrm>
            <a:off x="0" y="1115046"/>
            <a:ext cx="6013525" cy="470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3525" y="1516829"/>
            <a:ext cx="3044414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CiscoSansTTLight"/>
              </a:rPr>
              <a:t>Логическая топология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: термин, используемый для обозначения способа передачи кадров от одного узла к следующему. Такое расположение состоит из виртуальных соединений между узлами сети. 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5930345"/>
            <a:ext cx="6885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При контроле доступа канальный уровень проверяет логическую топологию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667253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52053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глобальной сети WAN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Стандартные физические топологии глобальной сети WAN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99330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1087" y="1577250"/>
            <a:ext cx="6057701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Подключение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Сетевые интерфейсные платы 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1091448" y="1387946"/>
            <a:ext cx="664867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Подключение к беспроводной локальной </a:t>
            </a:r>
            <a:r>
              <a:rPr lang="en-US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en-US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2400" b="1" i="0" dirty="0" smtClean="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rPr>
              <a:t>сети с помощью расширителя диапазона</a:t>
            </a:r>
            <a:endParaRPr lang="ru-RU" sz="2400" b="1" i="0" dirty="0">
              <a:solidFill>
                <a:schemeClr val="tx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8388" y="2189163"/>
            <a:ext cx="749157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глобальной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Физическая топология «точка-точка»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6464" y="2095500"/>
            <a:ext cx="73721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глобальной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Логическая топология «точка-точка»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1" y="1231900"/>
            <a:ext cx="7680791" cy="521563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76767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глобальной сети WAN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Полудуплексная и полнодуплексная передача данных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675" y="1614967"/>
            <a:ext cx="5048737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58581" y="3992758"/>
            <a:ext cx="4826934" cy="242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85515" y="2342806"/>
            <a:ext cx="3856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Полудуплексная передача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: оба устройства могут передавать и получать данные в среде, но не одновременно. </a:t>
            </a:r>
            <a:endParaRPr lang="ru-RU" sz="2000" dirty="0" smtClean="0">
              <a:solidFill>
                <a:srgbClr val="333333"/>
              </a:solidFill>
              <a:latin typeface="CiscoSansTTLigh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2000" b="1" dirty="0">
              <a:solidFill>
                <a:srgbClr val="333333"/>
              </a:solidFill>
              <a:latin typeface="CiscoSansTT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1" dirty="0" smtClean="0">
                <a:solidFill>
                  <a:srgbClr val="333333"/>
                </a:solidFill>
                <a:latin typeface="CiscoSansTTLight"/>
              </a:rPr>
              <a:t>Полнодуплексная </a:t>
            </a:r>
            <a:r>
              <a:rPr lang="ru-RU" sz="2000" b="1" dirty="0">
                <a:solidFill>
                  <a:srgbClr val="333333"/>
                </a:solidFill>
                <a:latin typeface="CiscoSansTTLight"/>
              </a:rPr>
              <a:t>передача</a:t>
            </a:r>
            <a:r>
              <a:rPr lang="ru-RU" sz="2000" dirty="0">
                <a:solidFill>
                  <a:srgbClr val="333333"/>
                </a:solidFill>
                <a:latin typeface="CiscoSansTTLight"/>
              </a:rPr>
              <a:t>: оба устройства могут одновременно передавать и получать данные в среде. </a:t>
            </a:r>
            <a:endParaRPr lang="ru-RU" sz="2000" b="0" i="0" dirty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6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0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Физические топологии локальной сети LAN</a:t>
            </a:r>
            <a:endParaRPr lang="ru-RU" sz="30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752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319" y="1379538"/>
            <a:ext cx="6399236" cy="5086350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01481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Логическая топология для совместно используемых сред передачи данных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9570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231" y="1852365"/>
            <a:ext cx="6293054" cy="482845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10276" y="1758656"/>
            <a:ext cx="2355924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CiscoSansTTLight"/>
              </a:rPr>
              <a:t>Доступ на конкурентной основе (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Contention-based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 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access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)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: все узлы конкурируют за использование среды, но имеют особый план действий в случае коллизий. 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801481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Логическая топология для совместно используемых сред передачи данных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3518" y="1723541"/>
            <a:ext cx="6021221" cy="47810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54588" y="1807285"/>
            <a:ext cx="2511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CiscoSansTTLight"/>
              </a:rPr>
              <a:t>Контролируемый доступ (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Controlled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 </a:t>
            </a:r>
            <a:r>
              <a:rPr lang="ru-RU" b="1" dirty="0" err="1">
                <a:solidFill>
                  <a:srgbClr val="333333"/>
                </a:solidFill>
                <a:latin typeface="CiscoSansTTLight"/>
              </a:rPr>
              <a:t>access</a:t>
            </a:r>
            <a:r>
              <a:rPr lang="ru-RU" b="1" dirty="0">
                <a:solidFill>
                  <a:srgbClr val="333333"/>
                </a:solidFill>
                <a:latin typeface="CiscoSansTTLight"/>
              </a:rPr>
              <a:t>)</a:t>
            </a:r>
            <a:r>
              <a:rPr lang="ru-RU" dirty="0">
                <a:solidFill>
                  <a:srgbClr val="333333"/>
                </a:solidFill>
                <a:latin typeface="CiscoSansTTLight"/>
              </a:rPr>
              <a:t>: каждый узел использует среду в специально отведённое время.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121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265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Конкурентный доступ 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964" y="1676399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Множественный доступ с контролем несущей (</a:t>
            </a:r>
            <a:r>
              <a:rPr lang="en-US" sz="3200" b="1" dirty="0" smtClean="0"/>
              <a:t>CSMA</a:t>
            </a:r>
            <a:r>
              <a:rPr lang="ru-RU" sz="3200" b="1" dirty="0"/>
              <a:t>)</a:t>
            </a:r>
            <a:r>
              <a:rPr lang="en-US" sz="3200" dirty="0" smtClean="0"/>
              <a:t> – </a:t>
            </a:r>
            <a:r>
              <a:rPr lang="ru-RU" sz="3200" dirty="0" smtClean="0"/>
              <a:t>ищет сигнал несущей частоты</a:t>
            </a:r>
          </a:p>
          <a:p>
            <a:endParaRPr lang="ru-RU" sz="3200" dirty="0" smtClean="0"/>
          </a:p>
          <a:p>
            <a:r>
              <a:rPr lang="ru-RU" sz="3200" b="1" dirty="0" smtClean="0"/>
              <a:t>Если сигнал найден </a:t>
            </a:r>
            <a:r>
              <a:rPr lang="ru-RU" sz="3200" dirty="0" smtClean="0"/>
              <a:t>– значит сеть занята, устройство подождет и повторит попытку позже</a:t>
            </a:r>
          </a:p>
          <a:p>
            <a:endParaRPr lang="ru-RU" sz="3200" dirty="0"/>
          </a:p>
          <a:p>
            <a:r>
              <a:rPr lang="ru-RU" sz="3200" b="1" dirty="0" smtClean="0"/>
              <a:t>Если сигнал не обнаружен </a:t>
            </a:r>
            <a:r>
              <a:rPr lang="ru-RU" sz="3200" dirty="0" smtClean="0"/>
              <a:t>– устройство начнет передачу</a:t>
            </a:r>
            <a:endParaRPr lang="ru-RU" sz="3200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265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Конкурентный доступ 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964" y="1676399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Если случился сбой </a:t>
            </a:r>
            <a:r>
              <a:rPr lang="ru-RU" sz="3200" dirty="0" smtClean="0"/>
              <a:t>– устройства начнут отправлять данные одновременно, что приведет к коллизии  (повреждение) данных</a:t>
            </a:r>
          </a:p>
          <a:p>
            <a:endParaRPr lang="ru-RU" sz="3200" dirty="0"/>
          </a:p>
          <a:p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8793490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265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Конкурентный доступ 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964" y="1454726"/>
            <a:ext cx="8839200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CSMA/CD (</a:t>
            </a:r>
            <a:r>
              <a:rPr lang="ru-RU" sz="3200" b="1" dirty="0"/>
              <a:t>обнаружение коллизий</a:t>
            </a:r>
            <a:r>
              <a:rPr lang="en-US" sz="3200" b="1" dirty="0"/>
              <a:t>) </a:t>
            </a:r>
            <a:r>
              <a:rPr lang="en-US" sz="3200" dirty="0"/>
              <a:t>– </a:t>
            </a:r>
            <a:r>
              <a:rPr lang="ru-RU" sz="3200" dirty="0"/>
              <a:t>если обнаруживается что в одно время передачу осуществляют несколько устройств, передача прерывается на всех устройствах и переносится в другое </a:t>
            </a:r>
            <a:r>
              <a:rPr lang="ru-RU" sz="3200" dirty="0" smtClean="0"/>
              <a:t>время. Применяется в </a:t>
            </a:r>
            <a:r>
              <a:rPr lang="en-US" sz="3200" b="1" dirty="0" smtClean="0"/>
              <a:t>Ethernet</a:t>
            </a:r>
            <a:r>
              <a:rPr lang="en-US" sz="3200" dirty="0" smtClean="0"/>
              <a:t> </a:t>
            </a:r>
            <a:r>
              <a:rPr lang="ru-RU" sz="3200" dirty="0" smtClean="0"/>
              <a:t>сетях.</a:t>
            </a:r>
          </a:p>
          <a:p>
            <a:endParaRPr lang="ru-RU" sz="3200" dirty="0"/>
          </a:p>
          <a:p>
            <a:r>
              <a:rPr lang="en-US" sz="3200" b="1" dirty="0" smtClean="0"/>
              <a:t>CSMA/CA (</a:t>
            </a:r>
            <a:r>
              <a:rPr lang="ru-RU" sz="3200" b="1" dirty="0" smtClean="0"/>
              <a:t>предотвращение коллизий</a:t>
            </a:r>
            <a:r>
              <a:rPr lang="en-US" sz="3200" b="1" dirty="0" smtClean="0"/>
              <a:t>)</a:t>
            </a:r>
            <a:r>
              <a:rPr lang="ru-RU" sz="3200" b="1" dirty="0" smtClean="0"/>
              <a:t> </a:t>
            </a:r>
            <a:r>
              <a:rPr lang="ru-RU" sz="3200" dirty="0" smtClean="0"/>
              <a:t>– если среда не загружена, устройство отправляет уведомление о намерении использовать ее. Применяется в </a:t>
            </a:r>
            <a:r>
              <a:rPr lang="en-US" sz="3200" b="1" dirty="0" smtClean="0"/>
              <a:t>Wi-Fi</a:t>
            </a:r>
            <a:r>
              <a:rPr lang="en-US" sz="3200" dirty="0" smtClean="0"/>
              <a:t> </a:t>
            </a:r>
            <a:r>
              <a:rPr lang="ru-RU" sz="3200" dirty="0" smtClean="0"/>
              <a:t>сетях</a:t>
            </a:r>
            <a:endParaRPr lang="ru-RU" sz="3200" dirty="0"/>
          </a:p>
          <a:p>
            <a:endParaRPr lang="ru-RU" sz="3200" dirty="0"/>
          </a:p>
          <a:p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31880437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Топология с множественным доступом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6" y="1381429"/>
            <a:ext cx="7241866" cy="520739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физического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Физический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38196" y="1153183"/>
            <a:ext cx="7083481" cy="570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Контролируемый доступ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5725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65642" y="1413475"/>
            <a:ext cx="6101378" cy="53066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Топологии локальной сети LAN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Кольцевая топология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0" y="1231900"/>
            <a:ext cx="7261259" cy="506647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74009" y="697640"/>
            <a:ext cx="6415741" cy="56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57000" y="693244"/>
            <a:ext cx="6566383" cy="57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0788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Заголовок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9335" y="1231900"/>
            <a:ext cx="6935351" cy="25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9247" y="4087906"/>
            <a:ext cx="7960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Поле начала кадра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показывает начало кадра.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Поля адресов источника и назначения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указывает узлы источника и назначения в среде.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>
                <a:solidFill>
                  <a:srgbClr val="333333"/>
                </a:solidFill>
                <a:latin typeface="CiscoSansTTLight"/>
              </a:rPr>
              <a:t>Поле типа</a:t>
            </a:r>
            <a:r>
              <a:rPr lang="ru-RU">
                <a:solidFill>
                  <a:srgbClr val="333333"/>
                </a:solidFill>
                <a:latin typeface="CiscoSansTTLight"/>
              </a:rPr>
              <a:t>: отображает сервис верхнего уровня, который содержится в кадре.</a:t>
            </a:r>
            <a:endParaRPr lang="ru-RU" b="0" i="0">
              <a:solidFill>
                <a:srgbClr val="333333"/>
              </a:solidFill>
              <a:effectLst/>
              <a:latin typeface="CiscoSansTTLight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Адрес 2-го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68679" y="1260475"/>
            <a:ext cx="7049504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Концевик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6731" y="2057400"/>
            <a:ext cx="8205367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Кадры сетей LAN и WAN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2"/>
          <a:stretch>
            <a:fillRect/>
          </a:stretch>
        </p:blipFill>
        <p:spPr bwMode="auto">
          <a:xfrm>
            <a:off x="930275" y="1981200"/>
            <a:ext cx="728186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Ethernet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2510" y="691792"/>
            <a:ext cx="7997396" cy="595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протокола «точка-точка»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74480" y="1317625"/>
            <a:ext cx="6296320" cy="518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физического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Физический уровень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911927"/>
            <a:ext cx="8811491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/>
              <a:t>Физический уровень </a:t>
            </a:r>
            <a:r>
              <a:rPr lang="en-US" sz="3200" b="1" dirty="0" smtClean="0"/>
              <a:t>OSI </a:t>
            </a:r>
            <a:r>
              <a:rPr lang="en-US" sz="3200" dirty="0" smtClean="0"/>
              <a:t>– </a:t>
            </a:r>
            <a:r>
              <a:rPr lang="ru-RU" sz="3200" dirty="0" smtClean="0"/>
              <a:t>передает по сетевой среде биты (0 и 1), из которых состоит кадр канального уровня</a:t>
            </a:r>
          </a:p>
          <a:p>
            <a:endParaRPr lang="ru-RU" sz="3200" dirty="0"/>
          </a:p>
          <a:p>
            <a:endParaRPr lang="ru-RU" sz="3200" dirty="0" smtClean="0"/>
          </a:p>
          <a:p>
            <a:r>
              <a:rPr lang="ru-RU" sz="3200" dirty="0" smtClean="0"/>
              <a:t>Физический уровень принимает кадр от канального уровня и кодирует его в серию сигналов (зависят от среды передачи), которые передаются по среде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824019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канала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Кадр беспроводной сети 802.11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7800" y="1343132"/>
            <a:ext cx="6172200" cy="514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Сетевой доступ</a:t>
            </a:r>
            <a:b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Заключение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Протоколы физического уровня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Среда передачи данных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Протоколы канального уровня</a:t>
            </a:r>
          </a:p>
          <a:p>
            <a:pPr marL="461955" indent="-342900" algn="l" defTabSz="814365"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Arial"/>
              <a:buChar char="•"/>
            </a:pPr>
            <a:r>
              <a:rPr lang="ru-RU" sz="2800" b="0" i="0" smtClean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Управление доступом к среде передачи данных</a:t>
            </a:r>
            <a:endParaRPr lang="ru-RU" sz="2800" b="0" i="0">
              <a:solidFill>
                <a:srgbClr val="000000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ru-RU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 t="2971" b="5822"/>
          <a:stretch>
            <a:fillRect/>
          </a:stretch>
        </p:blipFill>
        <p:spPr bwMode="auto">
          <a:xfrm>
            <a:off x="1676400" y="1562100"/>
            <a:ext cx="6235700" cy="496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764410"/>
            <a:ext cx="8772525" cy="838200"/>
          </a:xfrm>
        </p:spPr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физического уровня</a:t>
            </a: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dirty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Среда передачи данных физического уровня</a:t>
            </a:r>
            <a:endParaRPr lang="ru-RU" sz="3200" b="1" i="0" dirty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defTabSz="814365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8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Назначение физического уровня</a:t>
            </a: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/>
            </a:r>
            <a:b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</a:br>
            <a:r>
              <a:rPr lang="ru-RU" sz="3200" b="1" i="0" smtClean="0">
                <a:solidFill>
                  <a:srgbClr val="708CA1"/>
                </a:solidFill>
                <a:latin typeface="Arial"/>
                <a:ea typeface="ＭＳ Ｐゴシック"/>
                <a:cs typeface="ＭＳ Ｐゴシック"/>
              </a:rPr>
              <a:t>Стандарты физического уровня</a:t>
            </a:r>
            <a:endParaRPr lang="ru-RU" sz="3200" b="1" i="0">
              <a:solidFill>
                <a:srgbClr val="708CA1"/>
              </a:solidFill>
              <a:latin typeface="Arial"/>
              <a:ea typeface="ＭＳ Ｐゴシック"/>
              <a:cs typeface="ＭＳ Ｐゴシック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88" y="1441526"/>
            <a:ext cx="7248309" cy="512183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7670</TotalTime>
  <Pages>28</Pages>
  <Words>1441</Words>
  <Application>Microsoft Office PowerPoint</Application>
  <PresentationFormat>Экран (4:3)</PresentationFormat>
  <Paragraphs>413</Paragraphs>
  <Slides>72</Slides>
  <Notes>71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72</vt:i4>
      </vt:variant>
    </vt:vector>
  </HeadingPairs>
  <TitlesOfParts>
    <vt:vector size="80" baseType="lpstr">
      <vt:lpstr>ＭＳ Ｐゴシック</vt:lpstr>
      <vt:lpstr>Arial</vt:lpstr>
      <vt:lpstr>Calibri</vt:lpstr>
      <vt:lpstr>CiscoSansTTLight</vt:lpstr>
      <vt:lpstr>Times New Roman</vt:lpstr>
      <vt:lpstr>Wingdings</vt:lpstr>
      <vt:lpstr>PPT-TMPLT-WHT_C</vt:lpstr>
      <vt:lpstr>NetAcad-4F_PPT-WHT_060408</vt:lpstr>
      <vt:lpstr>Глава 4. Доступ к сети</vt:lpstr>
      <vt:lpstr>Подключение Подключение к сети</vt:lpstr>
      <vt:lpstr>Подключение Подключение к сети</vt:lpstr>
      <vt:lpstr>Подключение Подключение к сети</vt:lpstr>
      <vt:lpstr>Подключение Сетевые интерфейсные платы </vt:lpstr>
      <vt:lpstr>Назначение физического уровня Физический уровень</vt:lpstr>
      <vt:lpstr>Назначение физического уровня Физический уровень</vt:lpstr>
      <vt:lpstr>Назначение физического уровня Среда передачи данных физического уровня</vt:lpstr>
      <vt:lpstr>Назначение физического уровня Стандарты физического уровня</vt:lpstr>
      <vt:lpstr>Основные принципы 1-го уровня Основные принципы физического уровня</vt:lpstr>
      <vt:lpstr>Основные принципы 1-го уровня Полоса пропускания</vt:lpstr>
      <vt:lpstr>Основные принципы 1-го уровня Пропускная способность</vt:lpstr>
      <vt:lpstr> Основные принципы 1-го уровня Типы физических сред</vt:lpstr>
      <vt:lpstr> Медные кабели Характеристики медных кабелей</vt:lpstr>
      <vt:lpstr> Медные кабели Медные кабели</vt:lpstr>
      <vt:lpstr> Медные кабели Кабель на основе неэкранированной витой пары (UTP)</vt:lpstr>
      <vt:lpstr> Медные кабели Кабель на основе экранированной витой пары (STP)</vt:lpstr>
      <vt:lpstr> Медные кабели Коаксиальный кабель</vt:lpstr>
      <vt:lpstr> Медные кабели Безопасность медных кабелей</vt:lpstr>
      <vt:lpstr> UTP-кабели Свойства UTP-кабелей</vt:lpstr>
      <vt:lpstr> UTP-кабели Стандарты UTP-кабелей</vt:lpstr>
      <vt:lpstr> UTP-кабели UTP-разъёмы</vt:lpstr>
      <vt:lpstr> UTP-кабели Типы UTP-кабелей</vt:lpstr>
      <vt:lpstr> UTP-кабели Тестирование UTP-кабелей</vt:lpstr>
      <vt:lpstr> Оптоволоконные кабели Свойства оптоволоконных кабелей</vt:lpstr>
      <vt:lpstr> Оптоволоконные кабели Проектирование среды  с оптоволоконным кабельным хозяйством</vt:lpstr>
      <vt:lpstr> Оптоволоконные кабели Типы оптоволоконных кабелей</vt:lpstr>
      <vt:lpstr> Оптоволоконные кабели Типы оптоволоконных кабелей</vt:lpstr>
      <vt:lpstr> Оптоволоконные кабели Сетевые оптоволоконные разъёмы</vt:lpstr>
      <vt:lpstr> Оптоволоконные кабели Тестирование оптоволоконных кабелей</vt:lpstr>
      <vt:lpstr> Оптоволоконные кабели Сравнение оптоволоконных и медных кабелей</vt:lpstr>
      <vt:lpstr> Беспроводные среды Свойства беспроводных сред</vt:lpstr>
      <vt:lpstr> Беспроводные среды Типы беспроводных сред</vt:lpstr>
      <vt:lpstr> Беспроводные среды Беспроводная сеть LAN</vt:lpstr>
      <vt:lpstr> Беспроводные среды Стандарты Wi-Fi 802.11</vt:lpstr>
      <vt:lpstr>Назначение канального уровня Канальный уровень</vt:lpstr>
      <vt:lpstr>Назначение канального уровня Подуровни канального уровня</vt:lpstr>
      <vt:lpstr>Назначение канального уровня Управление доступом к среде передачи данных</vt:lpstr>
      <vt:lpstr>Назначение канального уровня Предоставление доступа к среде передачи данных</vt:lpstr>
      <vt:lpstr>Канальный уровень Структура кадра 2-го уровня</vt:lpstr>
      <vt:lpstr>Структура кадра 2-го уровня Создание кадра</vt:lpstr>
      <vt:lpstr>Структура кадра 2-го уровня Создание кадра</vt:lpstr>
      <vt:lpstr>Канальный уровень Стандарты 2-го уровня</vt:lpstr>
      <vt:lpstr>Стандарты 2-го уровня Стандарты канального уровня</vt:lpstr>
      <vt:lpstr>Топологии Управление доступом к среде передачи данных</vt:lpstr>
      <vt:lpstr>Топологии Управление доступом к среде передачи данных</vt:lpstr>
      <vt:lpstr>Топологии Физические и логические топологии</vt:lpstr>
      <vt:lpstr>Топологии Физические и логические топологии</vt:lpstr>
      <vt:lpstr>Топологии глобальной сети WAN Стандартные физические топологии глобальной сети WAN</vt:lpstr>
      <vt:lpstr>Топологии глобальной сети WAN Физическая топология «точка-точка»</vt:lpstr>
      <vt:lpstr>Топологии глобальной сети WAN Логическая топология «точка-точка»</vt:lpstr>
      <vt:lpstr>Топологии глобальной сети WAN Полудуплексная и полнодуплексная передача данных</vt:lpstr>
      <vt:lpstr>Топологии локальной сети LAN Физические топологии локальной сети LAN</vt:lpstr>
      <vt:lpstr>Топологии локальной сети LAN Логическая топология для совместно используемых сред передачи данных</vt:lpstr>
      <vt:lpstr>Топологии локальной сети LAN Логическая топология для совместно используемых сред передачи данных</vt:lpstr>
      <vt:lpstr>Топологии локальной сети LAN Конкурентный доступ </vt:lpstr>
      <vt:lpstr>Топологии локальной сети LAN Конкурентный доступ </vt:lpstr>
      <vt:lpstr>Топологии локальной сети LAN Конкурентный доступ </vt:lpstr>
      <vt:lpstr>Топологии локальной сети LAN Топология с множественным доступом</vt:lpstr>
      <vt:lpstr>Топологии локальной сети LAN Контролируемый доступ</vt:lpstr>
      <vt:lpstr>Топологии локальной сети LAN Кольцевая топология</vt:lpstr>
      <vt:lpstr>Кадр канала Кадр</vt:lpstr>
      <vt:lpstr>Кадр канала Кадр</vt:lpstr>
      <vt:lpstr>Кадр канала Заголовок</vt:lpstr>
      <vt:lpstr>Кадр канала Адрес 2-го уровня</vt:lpstr>
      <vt:lpstr>Кадр канала Концевик</vt:lpstr>
      <vt:lpstr>Кадр канала Кадры сетей LAN и WAN</vt:lpstr>
      <vt:lpstr>Кадр канала Кадр Ethernet</vt:lpstr>
      <vt:lpstr>Кадр канала Кадр протокола «точка-точка»</vt:lpstr>
      <vt:lpstr>Кадр канала Кадр беспроводной сети 802.11</vt:lpstr>
      <vt:lpstr>Сетевой доступ 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08tarasoff@gmail.com</cp:lastModifiedBy>
  <cp:revision>759</cp:revision>
  <cp:lastPrinted>1999-01-27T00:54:54Z</cp:lastPrinted>
  <dcterms:created xsi:type="dcterms:W3CDTF">2006-10-23T15:07:30Z</dcterms:created>
  <dcterms:modified xsi:type="dcterms:W3CDTF">2018-10-10T05:10:38Z</dcterms:modified>
</cp:coreProperties>
</file>